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44"/>
  </p:notesMasterIdLst>
  <p:handoutMasterIdLst>
    <p:handoutMasterId r:id="rId45"/>
  </p:handoutMasterIdLst>
  <p:sldIdLst>
    <p:sldId id="268" r:id="rId10"/>
    <p:sldId id="274" r:id="rId11"/>
    <p:sldId id="291" r:id="rId12"/>
    <p:sldId id="272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315" r:id="rId28"/>
    <p:sldId id="314" r:id="rId29"/>
    <p:sldId id="319" r:id="rId30"/>
    <p:sldId id="320" r:id="rId31"/>
    <p:sldId id="318" r:id="rId32"/>
    <p:sldId id="321" r:id="rId33"/>
    <p:sldId id="316" r:id="rId34"/>
    <p:sldId id="317" r:id="rId35"/>
    <p:sldId id="322" r:id="rId36"/>
    <p:sldId id="323" r:id="rId37"/>
    <p:sldId id="324" r:id="rId38"/>
    <p:sldId id="289" r:id="rId39"/>
    <p:sldId id="271" r:id="rId40"/>
    <p:sldId id="294" r:id="rId41"/>
    <p:sldId id="298" r:id="rId42"/>
    <p:sldId id="299" r:id="rId43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8150"/>
    <a:srgbClr val="F4433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86" autoAdjust="0"/>
    <p:restoredTop sz="94660"/>
  </p:normalViewPr>
  <p:slideViewPr>
    <p:cSldViewPr snapToObjects="1">
      <p:cViewPr varScale="1">
        <p:scale>
          <a:sx n="163" d="100"/>
          <a:sy n="163" d="100"/>
        </p:scale>
        <p:origin x="678" y="18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03.02.2020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03.02.2020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openxmlformats.org/officeDocument/2006/relationships/image" Target="../media/image38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microsoft.com/office/2007/relationships/hdphoto" Target="../media/hdphoto5.wdp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UISecurity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4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jpg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ndroid-developers.googleblog.com/2018/10/android-protected-confirmation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hyperlink" Target="https://eprint.iacr.org/2017/1245.pdf" TargetMode="External"/><Relationship Id="rId5" Type="http://schemas.openxmlformats.org/officeDocument/2006/relationships/image" Target="../media/image27.png"/><Relationship Id="rId10" Type="http://schemas.openxmlformats.org/officeDocument/2006/relationships/image" Target="../media/image10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B828-7D97-48AF-BD43-FF30569758F6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850" y="6093282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/>
              <a:t>Fidelius</a:t>
            </a:r>
            <a:r>
              <a:rPr lang="en-US" sz="800" dirty="0"/>
              <a:t>: Protecting User Secrets from Compromised Browsers, Saba </a:t>
            </a:r>
            <a:r>
              <a:rPr lang="en-US" sz="800" dirty="0" err="1" smtClean="0"/>
              <a:t>Eskandarian</a:t>
            </a:r>
            <a:r>
              <a:rPr lang="en-US" sz="800" dirty="0" smtClean="0"/>
              <a:t> et al., S&amp;P 2018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957020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71C7-5A52-4CA9-9B63-BF659554DA25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Integrity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822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D39A-82E1-40C1-9CD5-EFFA7EB46975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: Attack 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18832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834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59472" y="3707063"/>
            <a:ext cx="6858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4469" y="4773863"/>
            <a:ext cx="2698004" cy="236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07272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045983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44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352800"/>
            <a:ext cx="11537950" cy="8715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users are more likely not to verify it. 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: Attack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2287587" y="2202582"/>
            <a:ext cx="6781801" cy="4125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4588" y="4720124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33132" y="5717352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323850" y="1559257"/>
            <a:ext cx="11537950" cy="643325"/>
          </a:xfrm>
        </p:spPr>
        <p:txBody>
          <a:bodyPr/>
          <a:lstStyle/>
          <a:p>
            <a:r>
              <a:rPr lang="en-US" dirty="0"/>
              <a:t>Early form submission attack</a:t>
            </a:r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R1.</a:t>
            </a:r>
            <a:r>
              <a:rPr lang="en-US" dirty="0"/>
              <a:t> Inter-dependency between input and output</a:t>
            </a:r>
          </a:p>
          <a:p>
            <a:endParaRPr lang="en-US" dirty="0"/>
          </a:p>
          <a:p>
            <a:r>
              <a:rPr lang="en-US" b="1" dirty="0"/>
              <a:t>R2.</a:t>
            </a:r>
            <a:r>
              <a:rPr lang="en-US" dirty="0"/>
              <a:t> Inter-dependency between all input modalities</a:t>
            </a:r>
          </a:p>
          <a:p>
            <a:endParaRPr lang="en-US" dirty="0"/>
          </a:p>
          <a:p>
            <a:r>
              <a:rPr lang="pt-BR" b="1" dirty="0"/>
              <a:t>R3a.</a:t>
            </a:r>
            <a:r>
              <a:rPr lang="pt-BR" dirty="0"/>
              <a:t> No cognitive load for IO integrity</a:t>
            </a:r>
          </a:p>
          <a:p>
            <a:r>
              <a:rPr lang="en-US" b="1" dirty="0"/>
              <a:t>R3b.</a:t>
            </a:r>
            <a:r>
              <a:rPr lang="en-US" dirty="0"/>
              <a:t> User attention for IO confidentiality</a:t>
            </a:r>
          </a:p>
          <a:p>
            <a:endParaRPr lang="en-US" dirty="0"/>
          </a:p>
          <a:p>
            <a:r>
              <a:rPr lang="en-US" b="1" dirty="0"/>
              <a:t>R4.</a:t>
            </a:r>
            <a:r>
              <a:rPr lang="en-US" dirty="0"/>
              <a:t> Small trust assumptions and </a:t>
            </a:r>
            <a:r>
              <a:rPr lang="en-US" dirty="0" err="1"/>
              <a:t>deployability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9F40-6663-479D-917E-23BA4FB93700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Security and Functional Properties</a:t>
            </a:r>
          </a:p>
        </p:txBody>
      </p:sp>
    </p:spTree>
    <p:extLst>
      <p:ext uri="{BB962C8B-B14F-4D97-AF65-F5344CB8AC3E}">
        <p14:creationId xmlns:p14="http://schemas.microsoft.com/office/powerpoint/2010/main" val="3610143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419" y="1295400"/>
            <a:ext cx="9565987" cy="49371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60419" y="1219200"/>
            <a:ext cx="2667000" cy="5013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ProtectIOn: High Level Approach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2875908" y="1899903"/>
            <a:ext cx="3633879" cy="14885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8422291" y="5685551"/>
            <a:ext cx="717816" cy="671289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601930" y="3243286"/>
            <a:ext cx="1183286" cy="1175472"/>
            <a:chOff x="4560745" y="2756315"/>
            <a:chExt cx="1183286" cy="117547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4782851" y="3562455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902619" y="3296166"/>
            <a:ext cx="675261" cy="1174406"/>
            <a:chOff x="333571" y="1861344"/>
            <a:chExt cx="675261" cy="117440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45" name="Group 44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Calibri" panose="020F0502020204030204"/>
                  </a:rPr>
                  <a:t>Host</a:t>
                </a:r>
                <a:endParaRPr lang="en-US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4740211" y="5688707"/>
            <a:ext cx="1615914" cy="610914"/>
            <a:chOff x="3298986" y="4564117"/>
            <a:chExt cx="1615914" cy="610914"/>
          </a:xfrm>
        </p:grpSpPr>
        <p:sp>
          <p:nvSpPr>
            <p:cNvPr id="49" name="Rounded Rectangle 48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cxnSp>
        <p:nvCxnSpPr>
          <p:cNvPr id="52" name="Straight Arrow Connector 51"/>
          <p:cNvCxnSpPr>
            <a:stCxn id="49" idx="0"/>
            <a:endCxn id="42" idx="1"/>
          </p:cNvCxnSpPr>
          <p:nvPr/>
        </p:nvCxnSpPr>
        <p:spPr>
          <a:xfrm flipV="1">
            <a:off x="5548168" y="4234092"/>
            <a:ext cx="1275868" cy="1454615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53" name="Straight Arrow Connector 52"/>
          <p:cNvCxnSpPr>
            <a:stCxn id="39" idx="0"/>
            <a:endCxn id="42" idx="3"/>
          </p:cNvCxnSpPr>
          <p:nvPr/>
        </p:nvCxnSpPr>
        <p:spPr>
          <a:xfrm flipH="1" flipV="1">
            <a:off x="7617843" y="4234092"/>
            <a:ext cx="1163356" cy="1451459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headEnd type="arrow" w="med" len="med"/>
            <a:tailEnd type="none" w="med" len="med"/>
          </a:ln>
          <a:effectLst/>
        </p:spPr>
      </p:cxnSp>
      <p:cxnSp>
        <p:nvCxnSpPr>
          <p:cNvPr id="54" name="Straight Arrow Connector 53"/>
          <p:cNvCxnSpPr>
            <a:stCxn id="44" idx="0"/>
            <a:endCxn id="67" idx="1"/>
          </p:cNvCxnSpPr>
          <p:nvPr/>
        </p:nvCxnSpPr>
        <p:spPr>
          <a:xfrm flipV="1">
            <a:off x="2276879" y="1834500"/>
            <a:ext cx="1844050" cy="1461666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arrow" w="med" len="med"/>
            <a:tailEnd type="arrow" w="med" len="med"/>
          </a:ln>
          <a:effectLst/>
        </p:spPr>
      </p:cxnSp>
      <p:cxnSp>
        <p:nvCxnSpPr>
          <p:cNvPr id="55" name="Straight Arrow Connector 54"/>
          <p:cNvCxnSpPr>
            <a:stCxn id="41" idx="0"/>
            <a:endCxn id="67" idx="3"/>
          </p:cNvCxnSpPr>
          <p:nvPr/>
        </p:nvCxnSpPr>
        <p:spPr>
          <a:xfrm flipH="1" flipV="1">
            <a:off x="4894329" y="1834500"/>
            <a:ext cx="2299244" cy="1408786"/>
          </a:xfrm>
          <a:prstGeom prst="straightConnector1">
            <a:avLst/>
          </a:prstGeom>
          <a:noFill/>
          <a:ln w="19050" cap="flat" cmpd="sng" algn="ctr">
            <a:solidFill>
              <a:srgbClr val="70AD47"/>
            </a:solidFill>
            <a:prstDash val="solid"/>
            <a:miter lim="800000"/>
            <a:headEnd type="arrow" w="med" len="med"/>
            <a:tailEnd type="arrow" w="med" len="med"/>
          </a:ln>
          <a:effectLst/>
        </p:spPr>
      </p:cxnSp>
      <p:cxnSp>
        <p:nvCxnSpPr>
          <p:cNvPr id="56" name="Straight Arrow Connector 55"/>
          <p:cNvCxnSpPr/>
          <p:nvPr/>
        </p:nvCxnSpPr>
        <p:spPr>
          <a:xfrm flipV="1">
            <a:off x="2542327" y="3578499"/>
            <a:ext cx="4059603" cy="53213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57" name="Rectangle 56"/>
          <p:cNvSpPr/>
          <p:nvPr/>
        </p:nvSpPr>
        <p:spPr>
          <a:xfrm rot="1862101">
            <a:off x="5464340" y="2262465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IO second factor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Rectangle 57"/>
          <p:cNvSpPr/>
          <p:nvPr/>
        </p:nvSpPr>
        <p:spPr>
          <a:xfrm rot="19352487">
            <a:off x="2172924" y="2295349"/>
            <a:ext cx="1921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Application level payload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230245" y="328352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Frames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0" name="Straight Arrow Connector 59"/>
          <p:cNvCxnSpPr>
            <a:stCxn id="44" idx="3"/>
            <a:endCxn id="41" idx="1"/>
          </p:cNvCxnSpPr>
          <p:nvPr/>
        </p:nvCxnSpPr>
        <p:spPr>
          <a:xfrm flipV="1">
            <a:off x="2471812" y="3672263"/>
            <a:ext cx="4130118" cy="59269"/>
          </a:xfrm>
          <a:prstGeom prst="straightConnector1">
            <a:avLst/>
          </a:prstGeom>
          <a:noFill/>
          <a:ln w="19050" cap="flat" cmpd="sng" algn="ctr">
            <a:solidFill>
              <a:srgbClr val="77B150"/>
            </a:solidFill>
            <a:prstDash val="solid"/>
            <a:miter lim="800000"/>
            <a:headEnd type="arrow" w="med" len="med"/>
            <a:tailEnd type="none" w="med" len="med"/>
          </a:ln>
          <a:effectLst/>
        </p:spPr>
      </p:cxnSp>
      <p:sp>
        <p:nvSpPr>
          <p:cNvPr id="61" name="Rectangle 60"/>
          <p:cNvSpPr/>
          <p:nvPr/>
        </p:nvSpPr>
        <p:spPr>
          <a:xfrm>
            <a:off x="3960028" y="3680094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Input forward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851782" y="5604423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IO signals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39" y="2444360"/>
            <a:ext cx="460381" cy="460381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4185709" y="2831671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libri" panose="020F0502020204030204"/>
              </a:rPr>
              <a:t>Network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Rectangle 64"/>
          <p:cNvSpPr/>
          <p:nvPr/>
        </p:nvSpPr>
        <p:spPr>
          <a:xfrm rot="2995708">
            <a:off x="7822464" y="4734592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Overlay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 rot="18719316">
            <a:off x="5140685" y="4776734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Input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29" y="1447800"/>
            <a:ext cx="773400" cy="7734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4109154" y="2074652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418694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077383" y="2948876"/>
            <a:ext cx="686673" cy="488092"/>
          </a:xfrm>
          <a:prstGeom prst="rect">
            <a:avLst/>
          </a:prstGeom>
          <a:solidFill>
            <a:srgbClr val="DA81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Trusted Path?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569191" y="2715875"/>
            <a:ext cx="38104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-Right Arrow 21"/>
          <p:cNvSpPr/>
          <p:nvPr/>
        </p:nvSpPr>
        <p:spPr>
          <a:xfrm>
            <a:off x="4559657" y="3086607"/>
            <a:ext cx="16863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65" y="1834144"/>
            <a:ext cx="801553" cy="801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19" y="1841590"/>
            <a:ext cx="801553" cy="8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/>
      <p:bldP spid="17" grpId="0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2303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F2472E-7814-014B-844C-B3CB1B37A9BB}"/>
              </a:ext>
            </a:extLst>
          </p:cNvPr>
          <p:cNvSpPr/>
          <p:nvPr/>
        </p:nvSpPr>
        <p:spPr>
          <a:xfrm>
            <a:off x="1408566" y="2938848"/>
            <a:ext cx="1869628" cy="192147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D90FFE-5B5B-AD48-B1A8-8DE15EFDE1E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278194" y="3561749"/>
            <a:ext cx="1089760" cy="0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7945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8615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8615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83" y="3561748"/>
            <a:ext cx="180987" cy="172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2633A9-A2F8-E948-9114-AEE743AE4EBF}"/>
              </a:ext>
            </a:extLst>
          </p:cNvPr>
          <p:cNvSpPr/>
          <p:nvPr/>
        </p:nvSpPr>
        <p:spPr>
          <a:xfrm>
            <a:off x="4367954" y="2938848"/>
            <a:ext cx="2108932" cy="12458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8957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861563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822A46-F12C-9248-9CD9-C77116FF736A}"/>
              </a:ext>
            </a:extLst>
          </p:cNvPr>
          <p:cNvSpPr/>
          <p:nvPr/>
        </p:nvSpPr>
        <p:spPr>
          <a:xfrm>
            <a:off x="7851776" y="2938848"/>
            <a:ext cx="2147034" cy="12458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  <p:bldP spid="13" grpId="0"/>
      <p:bldP spid="15" grpId="0" animBg="1"/>
      <p:bldP spid="20" grpId="0" animBg="1"/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Overlay Generation: Developer Annotation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8" name="Rounded Rectangle 7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89215" y="2583386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 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=“/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”&gt;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=“tb_1”&lt;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2: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=“tb_2”&gt;&lt;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type=“submit”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value=“Submit”&gt;Submit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&lt;/button&gt;</a:t>
            </a:r>
            <a:b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type=“reset”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value=“Reset”&gt;Reset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&lt;/button&gt;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Normal field: &lt;input type=“text” name=“textbox_3”&gt;&lt;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924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Generation: Developer Annotation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8" name="Rounded Rectangle 7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89215" y="2583386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 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=“/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0x45AB…”, id = “0x0ab”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2: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type=“submit”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type=“reset”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Normal field: &lt;input type=“text” name=“textbox_3”&gt;&lt;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89215" y="1850217"/>
            <a:ext cx="7432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NimbusRomNo9L-Regu"/>
              </a:rPr>
              <a:t>Compatible with </a:t>
            </a:r>
            <a:r>
              <a:rPr lang="en-US" dirty="0"/>
              <a:t>W3C UI </a:t>
            </a:r>
            <a:r>
              <a:rPr lang="en-US" dirty="0" smtClean="0"/>
              <a:t>security policy*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1553" y="6156982"/>
            <a:ext cx="18213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hlinkClick r:id="rId2"/>
              </a:rPr>
              <a:t>* https</a:t>
            </a:r>
            <a:r>
              <a:rPr lang="en-US" sz="800" dirty="0">
                <a:hlinkClick r:id="rId2"/>
              </a:rPr>
              <a:t>://</a:t>
            </a:r>
            <a:r>
              <a:rPr lang="en-US" sz="800" dirty="0" smtClean="0">
                <a:hlinkClick r:id="rId2"/>
              </a:rPr>
              <a:t>www.w3.org/TR/UISecurity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46824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2116" y="1997240"/>
            <a:ext cx="3439915" cy="2627458"/>
            <a:chOff x="0" y="-100501"/>
            <a:chExt cx="3439915" cy="2627458"/>
          </a:xfrm>
        </p:grpSpPr>
        <p:sp>
          <p:nvSpPr>
            <p:cNvPr id="8" name="Rounded Rectangle 7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66205" y="1997240"/>
            <a:ext cx="3439915" cy="2627458"/>
            <a:chOff x="4292377" y="-100501"/>
            <a:chExt cx="3439915" cy="2627458"/>
          </a:xfrm>
        </p:grpSpPr>
        <p:sp>
          <p:nvSpPr>
            <p:cNvPr id="20" name="Rounded Rectangle 19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  <p:sp>
        <p:nvSpPr>
          <p:cNvPr id="26" name="Rounded Rectangle 25"/>
          <p:cNvSpPr/>
          <p:nvPr/>
        </p:nvSpPr>
        <p:spPr>
          <a:xfrm>
            <a:off x="8562424" y="2194262"/>
            <a:ext cx="3439915" cy="243043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679396" y="2151015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642743" y="1997240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Sensitive form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42743" y="4134774"/>
            <a:ext cx="140294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Normal field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716464" y="2643557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277841" y="3530435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708496" y="3530435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716464" y="3139512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2</a:t>
            </a:r>
          </a:p>
        </p:txBody>
      </p:sp>
      <p:sp>
        <p:nvSpPr>
          <p:cNvPr id="34" name="Right Arrow 33"/>
          <p:cNvSpPr/>
          <p:nvPr/>
        </p:nvSpPr>
        <p:spPr>
          <a:xfrm>
            <a:off x="7847898" y="3288915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ysClr val="windowText" lastClr="000000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34"/>
          <p:cNvSpPr/>
          <p:nvPr/>
        </p:nvSpPr>
        <p:spPr>
          <a:xfrm>
            <a:off x="3604462" y="3288915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ysClr val="windowText" lastClr="000000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 rot="16200000">
            <a:off x="2664941" y="3034083"/>
            <a:ext cx="244301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QR code generation</a:t>
            </a:r>
          </a:p>
        </p:txBody>
      </p:sp>
      <p:sp>
        <p:nvSpPr>
          <p:cNvPr id="37" name="Rectangle 36"/>
          <p:cNvSpPr/>
          <p:nvPr/>
        </p:nvSpPr>
        <p:spPr>
          <a:xfrm rot="16200000">
            <a:off x="7658821" y="3250491"/>
            <a:ext cx="89787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Overlay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649274" y="2345270"/>
            <a:ext cx="3253781" cy="17272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608387" y="3961314"/>
            <a:ext cx="1811838" cy="21711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552474" y="3867953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/>
              </a:rPr>
              <a:t>Integrity protected</a:t>
            </a:r>
            <a:endParaRPr lang="en-US" dirty="0">
              <a:solidFill>
                <a:srgbClr val="FF0000"/>
              </a:solidFill>
              <a:latin typeface="Calibri" panose="020F0502020204030204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86132" y="2345270"/>
            <a:ext cx="1745789" cy="1725394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8713958" y="2300357"/>
            <a:ext cx="3108780" cy="338555"/>
            <a:chOff x="9551696" y="-4357705"/>
            <a:chExt cx="2284494" cy="248788"/>
          </a:xfrm>
        </p:grpSpPr>
        <p:sp>
          <p:nvSpPr>
            <p:cNvPr id="60" name="Rectangle 59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Verified UI from secure_site.io</a:t>
              </a:r>
            </a:p>
          </p:txBody>
        </p:sp>
      </p:grpSp>
      <p:sp>
        <p:nvSpPr>
          <p:cNvPr id="62" name="Rectangle 61"/>
          <p:cNvSpPr/>
          <p:nvPr/>
        </p:nvSpPr>
        <p:spPr>
          <a:xfrm>
            <a:off x="10296722" y="4188204"/>
            <a:ext cx="1442548" cy="308282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0370443" y="2626055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370443" y="3122010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0457293" y="2633284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Data_1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0457293" y="3131892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Data_2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954" y="3694493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603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188619" y="1717515"/>
            <a:ext cx="3439915" cy="243043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05591" y="1674268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68938" y="1520493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Sensitive form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8938" y="3658027"/>
            <a:ext cx="140294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Normal field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42659" y="2166810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904036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334691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42659" y="2662765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275469" y="1868523"/>
            <a:ext cx="3253781" cy="17272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34582" y="3484567"/>
            <a:ext cx="1811838" cy="21711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78669" y="3391206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/>
              </a:rPr>
              <a:t>Integrity protected</a:t>
            </a:r>
            <a:endParaRPr lang="en-US" dirty="0">
              <a:solidFill>
                <a:srgbClr val="FF0000"/>
              </a:solidFill>
              <a:latin typeface="Calibri" panose="020F0502020204030204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157097" y="4907589"/>
            <a:ext cx="7679081" cy="379214"/>
            <a:chOff x="2341783" y="4498483"/>
            <a:chExt cx="7133631" cy="379214"/>
          </a:xfrm>
        </p:grpSpPr>
        <p:grpSp>
          <p:nvGrpSpPr>
            <p:cNvPr id="42" name="Group 41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1:Data_1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2:Data_2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Action:OK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Sign(payload)</a:t>
              </a:r>
            </a:p>
          </p:txBody>
        </p:sp>
      </p:grpSp>
      <p:sp>
        <p:nvSpPr>
          <p:cNvPr id="51" name="Right Brace 50"/>
          <p:cNvSpPr/>
          <p:nvPr/>
        </p:nvSpPr>
        <p:spPr>
          <a:xfrm rot="5400000">
            <a:off x="5178381" y="234757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766185" y="5464715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Payload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4340153" y="1823610"/>
            <a:ext cx="3108780" cy="338555"/>
            <a:chOff x="9551696" y="-4357705"/>
            <a:chExt cx="2284494" cy="248788"/>
          </a:xfrm>
        </p:grpSpPr>
        <p:sp>
          <p:nvSpPr>
            <p:cNvPr id="60" name="Rectangle 59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Verified UI from secure_site.io</a:t>
              </a:r>
            </a:p>
          </p:txBody>
        </p:sp>
      </p:grpSp>
      <p:sp>
        <p:nvSpPr>
          <p:cNvPr id="62" name="Rectangle 61"/>
          <p:cNvSpPr/>
          <p:nvPr/>
        </p:nvSpPr>
        <p:spPr>
          <a:xfrm>
            <a:off x="5922917" y="3711457"/>
            <a:ext cx="1442548" cy="308282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996638" y="2149308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996638" y="2645263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083488" y="2156537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Data_1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083488" y="2655145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Data_2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49" y="3217746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1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Several existing mechanism</a:t>
            </a:r>
          </a:p>
          <a:p>
            <a:endParaRPr lang="en-US" dirty="0" smtClean="0"/>
          </a:p>
          <a:p>
            <a:r>
              <a:rPr lang="en-US" dirty="0" err="1" smtClean="0"/>
              <a:t>Lightbox</a:t>
            </a:r>
            <a:endParaRPr lang="en-US" dirty="0" smtClean="0"/>
          </a:p>
          <a:p>
            <a:r>
              <a:rPr lang="en-US" dirty="0" smtClean="0"/>
              <a:t>Freezing</a:t>
            </a:r>
          </a:p>
          <a:p>
            <a:r>
              <a:rPr lang="en-US" dirty="0" smtClean="0"/>
              <a:t>Highlight</a:t>
            </a:r>
          </a:p>
          <a:p>
            <a:r>
              <a:rPr lang="en-US" dirty="0" smtClean="0"/>
              <a:t>Combinations of the methods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Mouse Pointer</a:t>
            </a:r>
            <a:endParaRPr lang="en-US" dirty="0"/>
          </a:p>
        </p:txBody>
      </p:sp>
      <p:sp>
        <p:nvSpPr>
          <p:cNvPr id="63" name="Freeform 62"/>
          <p:cNvSpPr/>
          <p:nvPr/>
        </p:nvSpPr>
        <p:spPr>
          <a:xfrm>
            <a:off x="6811841" y="1792193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1334602" y="1792193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0096380" y="5088808"/>
            <a:ext cx="592758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1039834" y="1550893"/>
            <a:ext cx="4222750" cy="4171950"/>
          </a:xfrm>
          <a:prstGeom prst="roundRect">
            <a:avLst>
              <a:gd name="adj" fmla="val 2512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74784" y="176044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1279547" y="22620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1341460" y="27319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1679598" y="33796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2451123" y="3755930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151209" y="3951192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3951309" y="415121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4651396" y="453221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4859981" y="512276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6517073" y="1550893"/>
            <a:ext cx="4222750" cy="4171950"/>
          </a:xfrm>
          <a:prstGeom prst="roundRect">
            <a:avLst>
              <a:gd name="adj" fmla="val 2512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543" y="1734182"/>
            <a:ext cx="172311" cy="17231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88" y="2233087"/>
            <a:ext cx="172311" cy="172311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05" y="2702987"/>
            <a:ext cx="172311" cy="17231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380" y="3350687"/>
            <a:ext cx="172311" cy="17231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448" y="3922186"/>
            <a:ext cx="172311" cy="17231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011" y="3726924"/>
            <a:ext cx="172311" cy="17231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022" y="4503210"/>
            <a:ext cx="172311" cy="17231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98" y="4093206"/>
            <a:ext cx="172311" cy="17231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630" y="5093761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1468382" y="165369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82" y="1653693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468382" y="2180742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82" y="2180742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4444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3833056" y="5041416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056" y="5041416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6700566" y="170553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725863" y="2180515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763187" y="264864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103555" y="3315862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797186" y="3680227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8593623" y="3870230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9304273" y="4058381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074717" y="4468385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0280226" y="504141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7052119" y="1705536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119" y="1705536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079097" y="2123593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097" y="2123593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9316352" y="5023895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352" y="5023895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/>
          <p:cNvSpPr/>
          <p:nvPr/>
        </p:nvSpPr>
        <p:spPr>
          <a:xfrm>
            <a:off x="1486813" y="5710535"/>
            <a:ext cx="317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anose="020F0502020204030204"/>
              </a:rPr>
              <a:t>IOHub side mouse trace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382585" y="5710535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anose="020F0502020204030204"/>
              </a:rPr>
              <a:t>Incoming frames + mouse detection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5" name="Curved Connector 104"/>
          <p:cNvCxnSpPr>
            <a:stCxn id="86" idx="3"/>
            <a:endCxn id="87" idx="3"/>
          </p:cNvCxnSpPr>
          <p:nvPr/>
        </p:nvCxnSpPr>
        <p:spPr>
          <a:xfrm>
            <a:off x="2248274" y="1792193"/>
            <a:ext cx="10644" cy="527049"/>
          </a:xfrm>
          <a:prstGeom prst="curvedConnector3">
            <a:avLst>
              <a:gd name="adj1" fmla="val 2537909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2617437" y="1778931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437" y="1778931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258" r="-284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/>
          <p:cNvSpPr/>
          <p:nvPr/>
        </p:nvSpPr>
        <p:spPr>
          <a:xfrm>
            <a:off x="3915614" y="5221834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Click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410737" y="5221834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Click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912019" y="1598272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1598272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912019" y="2121448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2121448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912019" y="4867735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4867735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918197" y="3215499"/>
                <a:ext cx="258452" cy="923330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.</a:t>
                </a:r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97" y="3215499"/>
                <a:ext cx="258452" cy="923330"/>
              </a:xfrm>
              <a:prstGeom prst="rect">
                <a:avLst/>
              </a:prstGeom>
              <a:blipFill>
                <a:blip r:embed="rId13"/>
                <a:stretch>
                  <a:fillRect l="-21429" r="-1428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6358088" y="1598272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1598272"/>
                <a:ext cx="258452" cy="369332"/>
              </a:xfrm>
              <a:prstGeom prst="rect">
                <a:avLst/>
              </a:prstGeom>
              <a:blipFill>
                <a:blip r:embed="rId14"/>
                <a:stretch>
                  <a:fillRect l="-7143" r="-2857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/>
              <p:cNvSpPr/>
              <p:nvPr/>
            </p:nvSpPr>
            <p:spPr>
              <a:xfrm>
                <a:off x="6358088" y="2121448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2121448"/>
                <a:ext cx="258452" cy="369332"/>
              </a:xfrm>
              <a:prstGeom prst="rect">
                <a:avLst/>
              </a:prstGeom>
              <a:blipFill>
                <a:blip r:embed="rId15"/>
                <a:stretch>
                  <a:fillRect l="-7143" r="-309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6358088" y="4867735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4867735"/>
                <a:ext cx="258452" cy="369332"/>
              </a:xfrm>
              <a:prstGeom prst="rect">
                <a:avLst/>
              </a:prstGeom>
              <a:blipFill>
                <a:blip r:embed="rId16"/>
                <a:stretch>
                  <a:fillRect l="-7143" r="-2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6395156" y="3215499"/>
                <a:ext cx="258452" cy="923330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.</a:t>
                </a: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156" y="3215499"/>
                <a:ext cx="258452" cy="923330"/>
              </a:xfrm>
              <a:prstGeom prst="rect">
                <a:avLst/>
              </a:prstGeom>
              <a:blipFill>
                <a:blip r:embed="rId17"/>
                <a:stretch>
                  <a:fillRect l="-19048" r="-1666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165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86" grpId="0"/>
      <p:bldP spid="87" grpId="0"/>
      <p:bldP spid="88" grpId="0"/>
      <p:bldP spid="106" grpId="0"/>
      <p:bldP spid="107" grpId="0"/>
      <p:bldP spid="110" grpId="0" animBg="1"/>
      <p:bldP spid="111" grpId="0" animBg="1"/>
      <p:bldP spid="112" grpId="0" animBg="1"/>
      <p:bldP spid="1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274993" y="1885939"/>
            <a:ext cx="2644346" cy="218839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1437736" y="1910865"/>
            <a:ext cx="2168611" cy="789462"/>
            <a:chOff x="123567" y="148281"/>
            <a:chExt cx="2168611" cy="789462"/>
          </a:xfrm>
        </p:grpSpPr>
        <p:sp>
          <p:nvSpPr>
            <p:cNvPr id="78" name="TextBox 77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1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2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" name="Rectangle 81"/>
          <p:cNvSpPr/>
          <p:nvPr/>
        </p:nvSpPr>
        <p:spPr>
          <a:xfrm>
            <a:off x="695842" y="4176359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Render at host’s side + disabled pointer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246147" y="4113060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HTML + overlay on IOHub + rendered pointer 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1940968" y="2783219"/>
            <a:ext cx="1175764" cy="1177808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7097826" y="1927267"/>
            <a:ext cx="2644346" cy="218839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7260569" y="1952193"/>
            <a:ext cx="2168611" cy="789462"/>
            <a:chOff x="123567" y="148281"/>
            <a:chExt cx="2168611" cy="789462"/>
          </a:xfrm>
        </p:grpSpPr>
        <p:sp>
          <p:nvSpPr>
            <p:cNvPr id="100" name="TextBox 99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1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2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1775193" y="2959968"/>
            <a:ext cx="225902" cy="215073"/>
            <a:chOff x="8651398" y="3162997"/>
            <a:chExt cx="225902" cy="215073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120" name="Rectangle 119"/>
          <p:cNvSpPr/>
          <p:nvPr/>
        </p:nvSpPr>
        <p:spPr>
          <a:xfrm>
            <a:off x="7085764" y="1935657"/>
            <a:ext cx="2653180" cy="2177403"/>
          </a:xfrm>
          <a:prstGeom prst="rect">
            <a:avLst/>
          </a:prstGeom>
          <a:solidFill>
            <a:sysClr val="windowText" lastClr="000000">
              <a:lumMod val="50000"/>
              <a:lumOff val="50000"/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7325749" y="2811242"/>
            <a:ext cx="2054386" cy="1152424"/>
            <a:chOff x="2888316" y="922664"/>
            <a:chExt cx="2054386" cy="1152424"/>
          </a:xfrm>
        </p:grpSpPr>
        <p:sp>
          <p:nvSpPr>
            <p:cNvPr id="122" name="Rectangle 121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6" name="TextBox 125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Option 1</a:t>
                </a: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92D0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Option 2</a:t>
                </a: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4" name="Rounded Rectangle 123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125" name="Rounded Rectangle 124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7347407" y="2833163"/>
            <a:ext cx="2014152" cy="140494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7133353" y="2751659"/>
            <a:ext cx="231743" cy="26121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322695" y="2753440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Verified UI from secure_site.io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8811145" y="3082787"/>
            <a:ext cx="225902" cy="215073"/>
            <a:chOff x="8651398" y="3162997"/>
            <a:chExt cx="225902" cy="215073"/>
          </a:xfrm>
        </p:grpSpPr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" cstate="print">
              <a:duotone>
                <a:srgbClr val="70AD47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141" name="Group 140"/>
          <p:cNvGrpSpPr/>
          <p:nvPr/>
        </p:nvGrpSpPr>
        <p:grpSpPr>
          <a:xfrm>
            <a:off x="7141514" y="2792453"/>
            <a:ext cx="225902" cy="215073"/>
            <a:chOff x="8651398" y="3162997"/>
            <a:chExt cx="225902" cy="215073"/>
          </a:xfrm>
        </p:grpSpPr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3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98011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2884870" y="1639854"/>
            <a:ext cx="4460121" cy="44225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62951" y="4289028"/>
            <a:ext cx="670003" cy="17733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7130929" y="4169025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69740" y="2382671"/>
            <a:ext cx="705884" cy="10199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08266" y="1789379"/>
            <a:ext cx="605481" cy="5110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03143" y="3260699"/>
            <a:ext cx="844275" cy="3514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3439594" y="2389841"/>
            <a:ext cx="1318353" cy="17997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3482979" y="4367812"/>
            <a:ext cx="2992645" cy="16310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4933541" y="1867857"/>
            <a:ext cx="799131" cy="22284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81966" y="2277551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4831382" y="1754930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18" name="Oval 17"/>
          <p:cNvSpPr/>
          <p:nvPr/>
        </p:nvSpPr>
        <p:spPr>
          <a:xfrm>
            <a:off x="5861166" y="1692110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19" name="Oval 18"/>
          <p:cNvSpPr/>
          <p:nvPr/>
        </p:nvSpPr>
        <p:spPr>
          <a:xfrm>
            <a:off x="6374611" y="2319095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sp>
        <p:nvSpPr>
          <p:cNvPr id="20" name="Oval 19"/>
          <p:cNvSpPr/>
          <p:nvPr/>
        </p:nvSpPr>
        <p:spPr>
          <a:xfrm>
            <a:off x="7009663" y="3141832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4870" y="4492720"/>
            <a:ext cx="554725" cy="4806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22360" y="4268418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3" name="Oval 22"/>
          <p:cNvSpPr/>
          <p:nvPr/>
        </p:nvSpPr>
        <p:spPr>
          <a:xfrm>
            <a:off x="3050244" y="4400054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262405" y="1867857"/>
            <a:ext cx="399838" cy="5148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89340" y="1789379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9" y="2286000"/>
            <a:ext cx="3385751" cy="190448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619" y="2250831"/>
            <a:ext cx="190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296" y="2577156"/>
            <a:ext cx="570223" cy="9503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323" y="228548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54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7E9E-0B0B-4642-B59C-69DA838C42FD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You Expect from a Trusted Path?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445419" y="2362200"/>
            <a:ext cx="1166624" cy="2732749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3314204" y="2057400"/>
            <a:ext cx="8663781" cy="3505200"/>
          </a:xfrm>
          <a:prstGeom prst="wedgeRoundRectCallout">
            <a:avLst>
              <a:gd name="adj1" fmla="val -59557"/>
              <a:gd name="adj2" fmla="val -33036"/>
              <a:gd name="adj3" fmla="val 16667"/>
            </a:avLst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1"/>
          <p:cNvSpPr>
            <a:spLocks noGrp="1"/>
          </p:cNvSpPr>
          <p:nvPr>
            <p:ph idx="1"/>
          </p:nvPr>
        </p:nvSpPr>
        <p:spPr>
          <a:xfrm>
            <a:off x="3700194" y="2514600"/>
            <a:ext cx="8077200" cy="2895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All my inputs must reach the specified endpoint unmodified (and possibly hidden)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All the outputs </a:t>
            </a:r>
            <a:r>
              <a:rPr lang="en-US" dirty="0" smtClean="0">
                <a:solidFill>
                  <a:srgbClr val="FF0000"/>
                </a:solidFill>
              </a:rPr>
              <a:t>that I </a:t>
            </a:r>
            <a:r>
              <a:rPr lang="en-US" dirty="0">
                <a:solidFill>
                  <a:srgbClr val="FF0000"/>
                </a:solidFill>
              </a:rPr>
              <a:t>see must be originated from the specified </a:t>
            </a:r>
            <a:r>
              <a:rPr lang="en-US" dirty="0" smtClean="0">
                <a:solidFill>
                  <a:srgbClr val="FF0000"/>
                </a:solidFill>
              </a:rPr>
              <a:t>sender, </a:t>
            </a:r>
            <a:r>
              <a:rPr lang="en-US" dirty="0">
                <a:solidFill>
                  <a:srgbClr val="FF0000"/>
                </a:solidFill>
              </a:rPr>
              <a:t>unmodified </a:t>
            </a:r>
            <a:r>
              <a:rPr lang="en-US" dirty="0" smtClean="0">
                <a:solidFill>
                  <a:srgbClr val="FF0000"/>
                </a:solidFill>
              </a:rPr>
              <a:t>(and possibly </a:t>
            </a:r>
            <a:r>
              <a:rPr lang="en-US" dirty="0">
                <a:solidFill>
                  <a:srgbClr val="FF0000"/>
                </a:solidFill>
              </a:rPr>
              <a:t>hidden)</a:t>
            </a:r>
          </a:p>
        </p:txBody>
      </p:sp>
    </p:spTree>
    <p:extLst>
      <p:ext uri="{BB962C8B-B14F-4D97-AF65-F5344CB8AC3E}">
        <p14:creationId xmlns:p14="http://schemas.microsoft.com/office/powerpoint/2010/main" val="3334570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ProtectIOn</a:t>
                </a:r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C6DF-A55F-4832-A248-A194DDF89049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52" y="1752600"/>
            <a:ext cx="1981200" cy="198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19" y="1752600"/>
            <a:ext cx="1981200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248834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869511"/>
            <a:ext cx="11537950" cy="4210046"/>
          </a:xfrm>
        </p:spPr>
        <p:txBody>
          <a:bodyPr/>
          <a:lstStyle/>
          <a:p>
            <a:r>
              <a:rPr lang="en-US" dirty="0"/>
              <a:t>Transaction confirmation devices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Uni</a:t>
            </a:r>
            <a:r>
              <a:rPr lang="en-US" dirty="0">
                <a:solidFill>
                  <a:srgbClr val="FF0000"/>
                </a:solidFill>
              </a:rPr>
              <a:t>-directional trusted path (UTP)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Trusted intermediators</a:t>
            </a:r>
          </a:p>
          <a:p>
            <a:pPr lvl="1"/>
            <a:r>
              <a:rPr lang="en-US" dirty="0"/>
              <a:t>Hypervisor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Overshadow, SGXIO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External trusted hardware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Fidelius</a:t>
            </a:r>
            <a:r>
              <a:rPr lang="en-US" dirty="0">
                <a:solidFill>
                  <a:srgbClr val="FF0000"/>
                </a:solidFill>
              </a:rPr>
              <a:t>, IntegriKey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System TEE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Vbutton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TruZ</a:t>
            </a:r>
            <a:r>
              <a:rPr lang="en-US" dirty="0">
                <a:solidFill>
                  <a:srgbClr val="FF0000"/>
                </a:solidFill>
              </a:rPr>
              <a:t>-Droid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D803-6AEC-4C3A-B4FC-A8903A2154FC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standing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F4552-0E1A-094E-9DD1-2C078C74EEB9}"/>
              </a:ext>
            </a:extLst>
          </p:cNvPr>
          <p:cNvSpPr txBox="1"/>
          <p:nvPr/>
        </p:nvSpPr>
        <p:spPr>
          <a:xfrm>
            <a:off x="13447059" y="89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8B15C-DA30-41EA-85B9-92A606C22383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</a:t>
            </a:r>
          </a:p>
        </p:txBody>
      </p:sp>
      <p:sp>
        <p:nvSpPr>
          <p:cNvPr id="7" name="AutoShape 2" descr="Image result for transaction confirmation devices"/>
          <p:cNvSpPr>
            <a:spLocks noChangeAspect="1" noChangeArrowheads="1"/>
          </p:cNvSpPr>
          <p:nvPr/>
        </p:nvSpPr>
        <p:spPr bwMode="auto">
          <a:xfrm>
            <a:off x="2091459" y="2154676"/>
            <a:ext cx="191649" cy="1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transaction confirmation devi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9" y="1295400"/>
            <a:ext cx="2605231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half" idx="4294967295"/>
          </p:nvPr>
        </p:nvSpPr>
        <p:spPr>
          <a:xfrm>
            <a:off x="7539635" y="2024065"/>
            <a:ext cx="4440731" cy="308133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Simple to develop</a:t>
            </a:r>
          </a:p>
          <a:p>
            <a:endParaRPr lang="en-GB" dirty="0"/>
          </a:p>
          <a:p>
            <a:r>
              <a:rPr lang="en-GB" dirty="0"/>
              <a:t>Easy to use for end-users</a:t>
            </a:r>
          </a:p>
          <a:p>
            <a:endParaRPr lang="en-GB" dirty="0"/>
          </a:p>
          <a:p>
            <a:r>
              <a:rPr lang="en-GB" dirty="0"/>
              <a:t>Widely deployed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9" y="2173573"/>
            <a:ext cx="2438095" cy="24380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14461" y="5837179"/>
            <a:ext cx="7314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Android </a:t>
            </a:r>
            <a:r>
              <a:rPr lang="en-US" sz="1000" dirty="0"/>
              <a:t>Protected Confirmation: Taking transaction security to the next </a:t>
            </a:r>
            <a:r>
              <a:rPr lang="en-US" sz="1000" dirty="0" smtClean="0"/>
              <a:t>level</a:t>
            </a:r>
            <a:r>
              <a:rPr lang="en-US" sz="1000" dirty="0"/>
              <a:t>, Janis </a:t>
            </a:r>
            <a:r>
              <a:rPr lang="en-US" sz="1000" dirty="0" err="1"/>
              <a:t>Danisevskis</a:t>
            </a:r>
            <a:r>
              <a:rPr lang="en-US" sz="1000" dirty="0"/>
              <a:t>, Information Security Engineer, Android Security, </a:t>
            </a:r>
            <a:r>
              <a:rPr lang="en-US" sz="1000" dirty="0">
                <a:hlinkClick r:id="rId4"/>
              </a:rPr>
              <a:t>https://</a:t>
            </a:r>
            <a:r>
              <a:rPr lang="en-US" sz="1000" dirty="0" smtClean="0">
                <a:hlinkClick r:id="rId4"/>
              </a:rPr>
              <a:t>android-developers.googleblog.com/2018/10/android-protected-confirmation.html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42209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0894-9F4D-40C1-B296-F65B84EC88CC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Devices: What is bad about it?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9" y="1743207"/>
            <a:ext cx="2743200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736" y="4814728"/>
            <a:ext cx="248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Habituation error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36" y="2286000"/>
            <a:ext cx="2133600" cy="2133600"/>
          </a:xfrm>
        </p:spPr>
      </p:pic>
      <p:sp>
        <p:nvSpPr>
          <p:cNvPr id="12" name="Rectangle 11"/>
          <p:cNvSpPr/>
          <p:nvPr/>
        </p:nvSpPr>
        <p:spPr>
          <a:xfrm>
            <a:off x="4517405" y="4814729"/>
            <a:ext cx="1983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 Usability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2057400"/>
            <a:ext cx="1153385" cy="1153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6" y="2057401"/>
            <a:ext cx="1148348" cy="1148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3439022"/>
            <a:ext cx="1153385" cy="1153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7" y="3438144"/>
            <a:ext cx="1148348" cy="11483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08219" y="4814729"/>
            <a:ext cx="22749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Cannot handle </a:t>
            </a:r>
          </a:p>
          <a:p>
            <a:pPr algn="ctr"/>
            <a:r>
              <a:rPr lang="en-US" sz="2400" dirty="0"/>
              <a:t>Complex UI</a:t>
            </a:r>
          </a:p>
        </p:txBody>
      </p:sp>
    </p:spTree>
    <p:extLst>
      <p:ext uri="{BB962C8B-B14F-4D97-AF65-F5344CB8AC3E}">
        <p14:creationId xmlns:p14="http://schemas.microsoft.com/office/powerpoint/2010/main" val="324027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521E-96F0-49F7-BA42-D6F3FD7CD9EC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Devices - IntegriKey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4794847" y="1372424"/>
            <a:ext cx="419937" cy="83354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7" idx="2"/>
          </p:cNvCxnSpPr>
          <p:nvPr/>
        </p:nvCxnSpPr>
        <p:spPr>
          <a:xfrm>
            <a:off x="5004816" y="2205967"/>
            <a:ext cx="2207781" cy="164662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1" idx="0"/>
          </p:cNvCxnSpPr>
          <p:nvPr/>
        </p:nvCxnSpPr>
        <p:spPr>
          <a:xfrm flipH="1">
            <a:off x="2290971" y="2205967"/>
            <a:ext cx="2713845" cy="1637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2892823" y="4468099"/>
            <a:ext cx="3574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1638503" y="1614916"/>
            <a:ext cx="1254320" cy="52101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92823" y="1803684"/>
            <a:ext cx="1922336" cy="147941"/>
            <a:chOff x="2892823" y="2155192"/>
            <a:chExt cx="1922336" cy="14794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46" t="3918" r="11333" b="84649"/>
            <a:stretch/>
          </p:blipFill>
          <p:spPr>
            <a:xfrm>
              <a:off x="4487500" y="2155192"/>
              <a:ext cx="327659" cy="142875"/>
            </a:xfrm>
            <a:prstGeom prst="rect">
              <a:avLst/>
            </a:prstGeom>
          </p:spPr>
        </p:pic>
        <p:cxnSp>
          <p:nvCxnSpPr>
            <p:cNvPr id="18" name="Straight Connector 17"/>
            <p:cNvCxnSpPr>
              <a:stCxn id="16" idx="3"/>
              <a:endCxn id="17" idx="1"/>
            </p:cNvCxnSpPr>
            <p:nvPr/>
          </p:nvCxnSpPr>
          <p:spPr>
            <a:xfrm flipV="1">
              <a:off x="2892823" y="2226630"/>
              <a:ext cx="1594677" cy="76503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1288693" y="5304166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Compromised host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97902" y="2114294"/>
            <a:ext cx="1071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Keyboard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3285" y="1515463"/>
            <a:ext cx="2741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Trusted embedded device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38907" y="4144933"/>
            <a:ext cx="2767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Application-level </a:t>
            </a:r>
          </a:p>
          <a:p>
            <a:pPr algn="ctr"/>
            <a:r>
              <a:rPr lang="en-US" dirty="0"/>
              <a:t>payload</a:t>
            </a:r>
          </a:p>
        </p:txBody>
      </p:sp>
      <p:sp>
        <p:nvSpPr>
          <p:cNvPr id="24" name="Rectangle 23"/>
          <p:cNvSpPr/>
          <p:nvPr/>
        </p:nvSpPr>
        <p:spPr>
          <a:xfrm rot="19683940">
            <a:off x="2685803" y="2691696"/>
            <a:ext cx="1921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Forwarded</a:t>
            </a:r>
          </a:p>
          <a:p>
            <a:pPr algn="ctr"/>
            <a:r>
              <a:rPr lang="en-US" dirty="0"/>
              <a:t>keystroke</a:t>
            </a:r>
          </a:p>
        </p:txBody>
      </p:sp>
      <p:sp>
        <p:nvSpPr>
          <p:cNvPr id="25" name="Rectangle 24"/>
          <p:cNvSpPr/>
          <p:nvPr/>
        </p:nvSpPr>
        <p:spPr>
          <a:xfrm rot="2243724">
            <a:off x="5195911" y="2684607"/>
            <a:ext cx="1870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Keystroke via</a:t>
            </a:r>
          </a:p>
          <a:p>
            <a:pPr algn="ctr"/>
            <a:r>
              <a:rPr lang="en-US" dirty="0"/>
              <a:t>Secure channel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76478" y="1479720"/>
            <a:ext cx="14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Keystroke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83865" y="5437816"/>
            <a:ext cx="1870180" cy="429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567255" y="4088774"/>
            <a:ext cx="4860364" cy="969918"/>
            <a:chOff x="6129774" y="2825139"/>
            <a:chExt cx="4178669" cy="83388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1" t="11488" r="18656" b="25898"/>
            <a:stretch/>
          </p:blipFill>
          <p:spPr>
            <a:xfrm>
              <a:off x="6761702" y="2825139"/>
              <a:ext cx="536721" cy="53672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6129774" y="3341490"/>
              <a:ext cx="4178669" cy="317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Input trace match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502818" y="3964775"/>
            <a:ext cx="2580998" cy="1435830"/>
            <a:chOff x="6502818" y="4316283"/>
            <a:chExt cx="2580998" cy="143583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47" t="14524" r="11980" b="29084"/>
            <a:stretch/>
          </p:blipFill>
          <p:spPr>
            <a:xfrm>
              <a:off x="8654045" y="4655161"/>
              <a:ext cx="429771" cy="102812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43" t="17504" r="20401" b="30728"/>
            <a:stretch/>
          </p:blipFill>
          <p:spPr>
            <a:xfrm>
              <a:off x="6502818" y="4316283"/>
              <a:ext cx="2155791" cy="143583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345451" y="3843005"/>
            <a:ext cx="1547372" cy="1250187"/>
            <a:chOff x="1345451" y="4194513"/>
            <a:chExt cx="1547372" cy="1250187"/>
          </a:xfrm>
        </p:grpSpPr>
        <p:grpSp>
          <p:nvGrpSpPr>
            <p:cNvPr id="9" name="Group 8"/>
            <p:cNvGrpSpPr/>
            <p:nvPr/>
          </p:nvGrpSpPr>
          <p:grpSpPr>
            <a:xfrm>
              <a:off x="1689118" y="4194513"/>
              <a:ext cx="1203705" cy="1250187"/>
              <a:chOff x="5672047" y="2529333"/>
              <a:chExt cx="1470729" cy="1527522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451" y="4712401"/>
              <a:ext cx="687334" cy="687334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23850" y="6133803"/>
            <a:ext cx="9220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INTEGRIKEY: Integrity Protection of User Input for Remote Configuration of Safety-Critical </a:t>
            </a:r>
            <a:r>
              <a:rPr lang="en-US" sz="800" dirty="0" smtClean="0"/>
              <a:t>Devices, Aritra Dhar et. </a:t>
            </a:r>
            <a:r>
              <a:rPr lang="en-US" sz="800" dirty="0"/>
              <a:t>al., </a:t>
            </a:r>
            <a:r>
              <a:rPr lang="en-US" sz="800" dirty="0">
                <a:hlinkClick r:id="rId11"/>
              </a:rPr>
              <a:t>https://</a:t>
            </a:r>
            <a:r>
              <a:rPr lang="en-US" sz="800" dirty="0" smtClean="0">
                <a:hlinkClick r:id="rId11"/>
              </a:rPr>
              <a:t>eprint.iacr.org/2017/1245.pdf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12720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835819" y="1705915"/>
            <a:ext cx="1254320" cy="521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100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1000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1000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2376</TotalTime>
  <Words>1378</Words>
  <Application>Microsoft Office PowerPoint</Application>
  <PresentationFormat>Custom</PresentationFormat>
  <Paragraphs>363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Arial</vt:lpstr>
      <vt:lpstr>Calibri</vt:lpstr>
      <vt:lpstr>Cambria Math</vt:lpstr>
      <vt:lpstr>Consolas</vt:lpstr>
      <vt:lpstr>NimbusRomNo9L-Regu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What is Trusted Path?</vt:lpstr>
      <vt:lpstr>What Would You Expect from a Trusted Path?</vt:lpstr>
      <vt:lpstr>Motivation</vt:lpstr>
      <vt:lpstr>Long standing Problem</vt:lpstr>
      <vt:lpstr>Transaction Confirmation Devices</vt:lpstr>
      <vt:lpstr>Transaction Confirmation Devices: What is bad about it?</vt:lpstr>
      <vt:lpstr>External Devices - IntegriKey</vt:lpstr>
      <vt:lpstr>IntegriKey – Display manipulation attack</vt:lpstr>
      <vt:lpstr>Observation 1</vt:lpstr>
      <vt:lpstr>Fidelius – Output Integrity </vt:lpstr>
      <vt:lpstr>Output Integrity</vt:lpstr>
      <vt:lpstr>Fidelius : Attack 1</vt:lpstr>
      <vt:lpstr>Observation 2</vt:lpstr>
      <vt:lpstr>Fidelius: Attack 2</vt:lpstr>
      <vt:lpstr>Observation 3</vt:lpstr>
      <vt:lpstr>Requirements of Security and Functional Properties</vt:lpstr>
      <vt:lpstr>Other Trusted Path Solutions</vt:lpstr>
      <vt:lpstr>ProtectIOn: High Level Approach</vt:lpstr>
      <vt:lpstr>Approach Overview</vt:lpstr>
      <vt:lpstr>Overlay Generation: Developer Annotation</vt:lpstr>
      <vt:lpstr>Overlay Generation: Developer Annotation</vt:lpstr>
      <vt:lpstr>Overlay Generation</vt:lpstr>
      <vt:lpstr>Overlay Generation</vt:lpstr>
      <vt:lpstr>Grabbing User Attention</vt:lpstr>
      <vt:lpstr>Tracking Mouse Pointer</vt:lpstr>
      <vt:lpstr>Confidentiality</vt:lpstr>
      <vt:lpstr>Prototype</vt:lpstr>
      <vt:lpstr>Prototype</vt:lpstr>
      <vt:lpstr>What we learnt?</vt:lpstr>
      <vt:lpstr>PowerPoint Presentation</vt:lpstr>
      <vt:lpstr>How to Build a Trusted Path</vt:lpstr>
      <vt:lpstr>Definition: Violation of Input/output Integrity</vt:lpstr>
      <vt:lpstr>Verification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142</cp:revision>
  <cp:lastPrinted>2013-06-08T11:22:51Z</cp:lastPrinted>
  <dcterms:created xsi:type="dcterms:W3CDTF">2019-12-03T10:53:56Z</dcterms:created>
  <dcterms:modified xsi:type="dcterms:W3CDTF">2020-02-03T13:42:17Z</dcterms:modified>
</cp:coreProperties>
</file>